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88" r:id="rId4"/>
    <p:sldId id="258" r:id="rId5"/>
    <p:sldId id="259" r:id="rId6"/>
    <p:sldId id="260" r:id="rId7"/>
    <p:sldId id="289" r:id="rId8"/>
    <p:sldId id="266" r:id="rId9"/>
    <p:sldId id="261" r:id="rId10"/>
    <p:sldId id="262" r:id="rId11"/>
    <p:sldId id="263" r:id="rId12"/>
    <p:sldId id="264" r:id="rId13"/>
    <p:sldId id="265" r:id="rId14"/>
    <p:sldId id="267" r:id="rId15"/>
    <p:sldId id="290" r:id="rId16"/>
    <p:sldId id="269" r:id="rId17"/>
    <p:sldId id="270" r:id="rId18"/>
    <p:sldId id="271" r:id="rId19"/>
    <p:sldId id="272" r:id="rId20"/>
    <p:sldId id="291" r:id="rId21"/>
    <p:sldId id="273" r:id="rId22"/>
    <p:sldId id="274" r:id="rId23"/>
    <p:sldId id="275" r:id="rId24"/>
    <p:sldId id="277" r:id="rId25"/>
    <p:sldId id="278" r:id="rId26"/>
    <p:sldId id="279" r:id="rId27"/>
    <p:sldId id="280" r:id="rId28"/>
    <p:sldId id="281" r:id="rId29"/>
    <p:sldId id="282" r:id="rId30"/>
    <p:sldId id="284" r:id="rId31"/>
    <p:sldId id="283" r:id="rId32"/>
    <p:sldId id="285" r:id="rId33"/>
    <p:sldId id="2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09"/>
    <p:restoredTop sz="94671"/>
  </p:normalViewPr>
  <p:slideViewPr>
    <p:cSldViewPr snapToGrid="0">
      <p:cViewPr varScale="1">
        <p:scale>
          <a:sx n="117" d="100"/>
          <a:sy n="117" d="100"/>
        </p:scale>
        <p:origin x="1736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B8BED2-D1F4-47CD-A600-632C51F5E028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DF0D650-7AEE-425B-9DF3-C4F6D0FAEAF0}">
      <dgm:prSet/>
      <dgm:spPr/>
      <dgm:t>
        <a:bodyPr/>
        <a:lstStyle/>
        <a:p>
          <a:r>
            <a:rPr lang="en-US"/>
            <a:t>Learn to build and evaluate ML models for weather forecasting for use in your research</a:t>
          </a:r>
        </a:p>
      </dgm:t>
    </dgm:pt>
    <dgm:pt modelId="{CD38BC38-8900-46CE-ACC6-429681AAFC4B}" type="parTrans" cxnId="{04D02288-DB36-41E6-BCDD-E581458DF15F}">
      <dgm:prSet/>
      <dgm:spPr/>
      <dgm:t>
        <a:bodyPr/>
        <a:lstStyle/>
        <a:p>
          <a:endParaRPr lang="en-US"/>
        </a:p>
      </dgm:t>
    </dgm:pt>
    <dgm:pt modelId="{C8E2BEE5-3AF4-4AAC-B140-A8A8BF55BB8C}" type="sibTrans" cxnId="{04D02288-DB36-41E6-BCDD-E581458DF15F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F722D835-B117-48B9-B65B-033F493AEA25}">
      <dgm:prSet/>
      <dgm:spPr/>
      <dgm:t>
        <a:bodyPr/>
        <a:lstStyle/>
        <a:p>
          <a:r>
            <a:rPr lang="en-US"/>
            <a:t>Understand what the models are doing in the background so that you can extend them</a:t>
          </a:r>
        </a:p>
      </dgm:t>
    </dgm:pt>
    <dgm:pt modelId="{BA7A5A3A-9F79-4373-9EC2-065BF136DDDE}" type="parTrans" cxnId="{008C6FC1-C8A1-4FDE-BB2A-8B065680DBCC}">
      <dgm:prSet/>
      <dgm:spPr/>
      <dgm:t>
        <a:bodyPr/>
        <a:lstStyle/>
        <a:p>
          <a:endParaRPr lang="en-US"/>
        </a:p>
      </dgm:t>
    </dgm:pt>
    <dgm:pt modelId="{B3152D6C-71A9-4F33-83A4-76C68B8ACE93}" type="sibTrans" cxnId="{008C6FC1-C8A1-4FDE-BB2A-8B065680DBC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A1279308-7B81-4C49-8358-C9C64D57DC5D}">
      <dgm:prSet/>
      <dgm:spPr/>
      <dgm:t>
        <a:bodyPr/>
        <a:lstStyle/>
        <a:p>
          <a:r>
            <a:rPr lang="en-US"/>
            <a:t>Work with real meteorological datasets and simulations</a:t>
          </a:r>
        </a:p>
      </dgm:t>
    </dgm:pt>
    <dgm:pt modelId="{B4AF5776-7FB7-42C0-8826-69AF3735E8AD}" type="parTrans" cxnId="{272E4991-24A5-41D5-B5CC-593177BAFF8E}">
      <dgm:prSet/>
      <dgm:spPr/>
      <dgm:t>
        <a:bodyPr/>
        <a:lstStyle/>
        <a:p>
          <a:endParaRPr lang="en-US"/>
        </a:p>
      </dgm:t>
    </dgm:pt>
    <dgm:pt modelId="{A0DD7E18-D529-4841-8090-D4E136E60FDC}" type="sibTrans" cxnId="{272E4991-24A5-41D5-B5CC-593177BAFF8E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101E194-7FED-BA40-A92E-300E402F64A0}" type="pres">
      <dgm:prSet presAssocID="{71B8BED2-D1F4-47CD-A600-632C51F5E028}" presName="Name0" presStyleCnt="0">
        <dgm:presLayoutVars>
          <dgm:animLvl val="lvl"/>
          <dgm:resizeHandles val="exact"/>
        </dgm:presLayoutVars>
      </dgm:prSet>
      <dgm:spPr/>
    </dgm:pt>
    <dgm:pt modelId="{BC3F38A0-C7C7-E748-8886-B110FD0859E9}" type="pres">
      <dgm:prSet presAssocID="{7DF0D650-7AEE-425B-9DF3-C4F6D0FAEAF0}" presName="compositeNode" presStyleCnt="0">
        <dgm:presLayoutVars>
          <dgm:bulletEnabled val="1"/>
        </dgm:presLayoutVars>
      </dgm:prSet>
      <dgm:spPr/>
    </dgm:pt>
    <dgm:pt modelId="{629DADDF-CD7E-B34F-8073-436B27DCA6B0}" type="pres">
      <dgm:prSet presAssocID="{7DF0D650-7AEE-425B-9DF3-C4F6D0FAEAF0}" presName="bgRect" presStyleLbl="alignNode1" presStyleIdx="0" presStyleCnt="3"/>
      <dgm:spPr/>
    </dgm:pt>
    <dgm:pt modelId="{AF5BBA6B-6FC8-6D46-8691-C6B98DD2A28A}" type="pres">
      <dgm:prSet presAssocID="{C8E2BEE5-3AF4-4AAC-B140-A8A8BF55BB8C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283796CA-EC71-DE4C-9D0A-A6C9CD68901E}" type="pres">
      <dgm:prSet presAssocID="{7DF0D650-7AEE-425B-9DF3-C4F6D0FAEAF0}" presName="nodeRect" presStyleLbl="alignNode1" presStyleIdx="0" presStyleCnt="3">
        <dgm:presLayoutVars>
          <dgm:bulletEnabled val="1"/>
        </dgm:presLayoutVars>
      </dgm:prSet>
      <dgm:spPr/>
    </dgm:pt>
    <dgm:pt modelId="{74AA9172-C599-D043-BFFE-B2D35B9181C7}" type="pres">
      <dgm:prSet presAssocID="{C8E2BEE5-3AF4-4AAC-B140-A8A8BF55BB8C}" presName="sibTrans" presStyleCnt="0"/>
      <dgm:spPr/>
    </dgm:pt>
    <dgm:pt modelId="{407DE072-DA84-3546-A201-D936C8A75273}" type="pres">
      <dgm:prSet presAssocID="{F722D835-B117-48B9-B65B-033F493AEA25}" presName="compositeNode" presStyleCnt="0">
        <dgm:presLayoutVars>
          <dgm:bulletEnabled val="1"/>
        </dgm:presLayoutVars>
      </dgm:prSet>
      <dgm:spPr/>
    </dgm:pt>
    <dgm:pt modelId="{701FD564-57B3-8249-9FEF-00608BDAC407}" type="pres">
      <dgm:prSet presAssocID="{F722D835-B117-48B9-B65B-033F493AEA25}" presName="bgRect" presStyleLbl="alignNode1" presStyleIdx="1" presStyleCnt="3"/>
      <dgm:spPr/>
    </dgm:pt>
    <dgm:pt modelId="{36D27448-1ED2-5845-A2C3-11BCECD53E53}" type="pres">
      <dgm:prSet presAssocID="{B3152D6C-71A9-4F33-83A4-76C68B8ACE93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F7F5D824-6F48-1949-9562-7AABCB472EE7}" type="pres">
      <dgm:prSet presAssocID="{F722D835-B117-48B9-B65B-033F493AEA25}" presName="nodeRect" presStyleLbl="alignNode1" presStyleIdx="1" presStyleCnt="3">
        <dgm:presLayoutVars>
          <dgm:bulletEnabled val="1"/>
        </dgm:presLayoutVars>
      </dgm:prSet>
      <dgm:spPr/>
    </dgm:pt>
    <dgm:pt modelId="{C61B94DA-D639-A24E-B4E1-ABACCB0842B4}" type="pres">
      <dgm:prSet presAssocID="{B3152D6C-71A9-4F33-83A4-76C68B8ACE93}" presName="sibTrans" presStyleCnt="0"/>
      <dgm:spPr/>
    </dgm:pt>
    <dgm:pt modelId="{E2729637-239A-5441-8DC3-1E73D2F79916}" type="pres">
      <dgm:prSet presAssocID="{A1279308-7B81-4C49-8358-C9C64D57DC5D}" presName="compositeNode" presStyleCnt="0">
        <dgm:presLayoutVars>
          <dgm:bulletEnabled val="1"/>
        </dgm:presLayoutVars>
      </dgm:prSet>
      <dgm:spPr/>
    </dgm:pt>
    <dgm:pt modelId="{66E25734-B316-8F4E-B22C-D1D2451737A6}" type="pres">
      <dgm:prSet presAssocID="{A1279308-7B81-4C49-8358-C9C64D57DC5D}" presName="bgRect" presStyleLbl="alignNode1" presStyleIdx="2" presStyleCnt="3"/>
      <dgm:spPr/>
    </dgm:pt>
    <dgm:pt modelId="{AD8C50C8-5B8C-974B-BF7D-A5DFE98C9C44}" type="pres">
      <dgm:prSet presAssocID="{A0DD7E18-D529-4841-8090-D4E136E60FDC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051F56D7-A696-F54C-931B-017B716A204E}" type="pres">
      <dgm:prSet presAssocID="{A1279308-7B81-4C49-8358-C9C64D57DC5D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350A7D4C-1B1B-CE4A-9A0E-0FDD87DF6999}" type="presOf" srcId="{B3152D6C-71A9-4F33-83A4-76C68B8ACE93}" destId="{36D27448-1ED2-5845-A2C3-11BCECD53E53}" srcOrd="0" destOrd="0" presId="urn:microsoft.com/office/officeart/2016/7/layout/LinearBlockProcessNumbered"/>
    <dgm:cxn modelId="{F8F2BB7A-AE03-4045-8202-CC202AD9AA94}" type="presOf" srcId="{A1279308-7B81-4C49-8358-C9C64D57DC5D}" destId="{66E25734-B316-8F4E-B22C-D1D2451737A6}" srcOrd="0" destOrd="0" presId="urn:microsoft.com/office/officeart/2016/7/layout/LinearBlockProcessNumbered"/>
    <dgm:cxn modelId="{E5937580-C884-1C4F-B0D4-97953373B677}" type="presOf" srcId="{71B8BED2-D1F4-47CD-A600-632C51F5E028}" destId="{4101E194-7FED-BA40-A92E-300E402F64A0}" srcOrd="0" destOrd="0" presId="urn:microsoft.com/office/officeart/2016/7/layout/LinearBlockProcessNumbered"/>
    <dgm:cxn modelId="{945E9087-8DA0-F842-96DD-932084DDFABF}" type="presOf" srcId="{7DF0D650-7AEE-425B-9DF3-C4F6D0FAEAF0}" destId="{283796CA-EC71-DE4C-9D0A-A6C9CD68901E}" srcOrd="1" destOrd="0" presId="urn:microsoft.com/office/officeart/2016/7/layout/LinearBlockProcessNumbered"/>
    <dgm:cxn modelId="{04D02288-DB36-41E6-BCDD-E581458DF15F}" srcId="{71B8BED2-D1F4-47CD-A600-632C51F5E028}" destId="{7DF0D650-7AEE-425B-9DF3-C4F6D0FAEAF0}" srcOrd="0" destOrd="0" parTransId="{CD38BC38-8900-46CE-ACC6-429681AAFC4B}" sibTransId="{C8E2BEE5-3AF4-4AAC-B140-A8A8BF55BB8C}"/>
    <dgm:cxn modelId="{272E4991-24A5-41D5-B5CC-593177BAFF8E}" srcId="{71B8BED2-D1F4-47CD-A600-632C51F5E028}" destId="{A1279308-7B81-4C49-8358-C9C64D57DC5D}" srcOrd="2" destOrd="0" parTransId="{B4AF5776-7FB7-42C0-8826-69AF3735E8AD}" sibTransId="{A0DD7E18-D529-4841-8090-D4E136E60FDC}"/>
    <dgm:cxn modelId="{232DE291-A5CD-A649-86D8-D372DE62CD77}" type="presOf" srcId="{A0DD7E18-D529-4841-8090-D4E136E60FDC}" destId="{AD8C50C8-5B8C-974B-BF7D-A5DFE98C9C44}" srcOrd="0" destOrd="0" presId="urn:microsoft.com/office/officeart/2016/7/layout/LinearBlockProcessNumbered"/>
    <dgm:cxn modelId="{008C6FC1-C8A1-4FDE-BB2A-8B065680DBCC}" srcId="{71B8BED2-D1F4-47CD-A600-632C51F5E028}" destId="{F722D835-B117-48B9-B65B-033F493AEA25}" srcOrd="1" destOrd="0" parTransId="{BA7A5A3A-9F79-4373-9EC2-065BF136DDDE}" sibTransId="{B3152D6C-71A9-4F33-83A4-76C68B8ACE93}"/>
    <dgm:cxn modelId="{7F0D6FC3-3C63-3B4D-89C9-4F84BA9A7204}" type="presOf" srcId="{A1279308-7B81-4C49-8358-C9C64D57DC5D}" destId="{051F56D7-A696-F54C-931B-017B716A204E}" srcOrd="1" destOrd="0" presId="urn:microsoft.com/office/officeart/2016/7/layout/LinearBlockProcessNumbered"/>
    <dgm:cxn modelId="{DA12ACC5-9D30-924E-9505-C564B73D0DC7}" type="presOf" srcId="{F722D835-B117-48B9-B65B-033F493AEA25}" destId="{F7F5D824-6F48-1949-9562-7AABCB472EE7}" srcOrd="1" destOrd="0" presId="urn:microsoft.com/office/officeart/2016/7/layout/LinearBlockProcessNumbered"/>
    <dgm:cxn modelId="{3CA054CA-2869-AF42-9BF4-12CDA02BFE1B}" type="presOf" srcId="{7DF0D650-7AEE-425B-9DF3-C4F6D0FAEAF0}" destId="{629DADDF-CD7E-B34F-8073-436B27DCA6B0}" srcOrd="0" destOrd="0" presId="urn:microsoft.com/office/officeart/2016/7/layout/LinearBlockProcessNumbered"/>
    <dgm:cxn modelId="{75A4B7E8-8491-2243-A930-3AA18EFD5897}" type="presOf" srcId="{C8E2BEE5-3AF4-4AAC-B140-A8A8BF55BB8C}" destId="{AF5BBA6B-6FC8-6D46-8691-C6B98DD2A28A}" srcOrd="0" destOrd="0" presId="urn:microsoft.com/office/officeart/2016/7/layout/LinearBlockProcessNumbered"/>
    <dgm:cxn modelId="{98A6AFEC-8917-AB42-8DEF-98E9C62D68B1}" type="presOf" srcId="{F722D835-B117-48B9-B65B-033F493AEA25}" destId="{701FD564-57B3-8249-9FEF-00608BDAC407}" srcOrd="0" destOrd="0" presId="urn:microsoft.com/office/officeart/2016/7/layout/LinearBlockProcessNumbered"/>
    <dgm:cxn modelId="{832AC815-2D56-FA43-80B6-0F76E279D62F}" type="presParOf" srcId="{4101E194-7FED-BA40-A92E-300E402F64A0}" destId="{BC3F38A0-C7C7-E748-8886-B110FD0859E9}" srcOrd="0" destOrd="0" presId="urn:microsoft.com/office/officeart/2016/7/layout/LinearBlockProcessNumbered"/>
    <dgm:cxn modelId="{CEC4C172-90DD-5048-BF43-ABF46AC54730}" type="presParOf" srcId="{BC3F38A0-C7C7-E748-8886-B110FD0859E9}" destId="{629DADDF-CD7E-B34F-8073-436B27DCA6B0}" srcOrd="0" destOrd="0" presId="urn:microsoft.com/office/officeart/2016/7/layout/LinearBlockProcessNumbered"/>
    <dgm:cxn modelId="{1A6C90A8-8D61-124D-92F0-A316D4EF7128}" type="presParOf" srcId="{BC3F38A0-C7C7-E748-8886-B110FD0859E9}" destId="{AF5BBA6B-6FC8-6D46-8691-C6B98DD2A28A}" srcOrd="1" destOrd="0" presId="urn:microsoft.com/office/officeart/2016/7/layout/LinearBlockProcessNumbered"/>
    <dgm:cxn modelId="{37DDF70C-455A-7F42-A6DE-1506929DDBDC}" type="presParOf" srcId="{BC3F38A0-C7C7-E748-8886-B110FD0859E9}" destId="{283796CA-EC71-DE4C-9D0A-A6C9CD68901E}" srcOrd="2" destOrd="0" presId="urn:microsoft.com/office/officeart/2016/7/layout/LinearBlockProcessNumbered"/>
    <dgm:cxn modelId="{C454D723-1755-0F42-AB92-304400A3E884}" type="presParOf" srcId="{4101E194-7FED-BA40-A92E-300E402F64A0}" destId="{74AA9172-C599-D043-BFFE-B2D35B9181C7}" srcOrd="1" destOrd="0" presId="urn:microsoft.com/office/officeart/2016/7/layout/LinearBlockProcessNumbered"/>
    <dgm:cxn modelId="{A17E6BC6-8D06-5148-BA26-4A18E5EF73BA}" type="presParOf" srcId="{4101E194-7FED-BA40-A92E-300E402F64A0}" destId="{407DE072-DA84-3546-A201-D936C8A75273}" srcOrd="2" destOrd="0" presId="urn:microsoft.com/office/officeart/2016/7/layout/LinearBlockProcessNumbered"/>
    <dgm:cxn modelId="{7D6D0E8F-2929-1040-AEFB-78BF90AF7CA0}" type="presParOf" srcId="{407DE072-DA84-3546-A201-D936C8A75273}" destId="{701FD564-57B3-8249-9FEF-00608BDAC407}" srcOrd="0" destOrd="0" presId="urn:microsoft.com/office/officeart/2016/7/layout/LinearBlockProcessNumbered"/>
    <dgm:cxn modelId="{C21D9F24-9EA7-3241-9D72-4727FF9FF9D2}" type="presParOf" srcId="{407DE072-DA84-3546-A201-D936C8A75273}" destId="{36D27448-1ED2-5845-A2C3-11BCECD53E53}" srcOrd="1" destOrd="0" presId="urn:microsoft.com/office/officeart/2016/7/layout/LinearBlockProcessNumbered"/>
    <dgm:cxn modelId="{11BFBA38-9239-4045-8058-08D64DDBDED1}" type="presParOf" srcId="{407DE072-DA84-3546-A201-D936C8A75273}" destId="{F7F5D824-6F48-1949-9562-7AABCB472EE7}" srcOrd="2" destOrd="0" presId="urn:microsoft.com/office/officeart/2016/7/layout/LinearBlockProcessNumbered"/>
    <dgm:cxn modelId="{73387B59-21B2-6746-975D-C14AA242B583}" type="presParOf" srcId="{4101E194-7FED-BA40-A92E-300E402F64A0}" destId="{C61B94DA-D639-A24E-B4E1-ABACCB0842B4}" srcOrd="3" destOrd="0" presId="urn:microsoft.com/office/officeart/2016/7/layout/LinearBlockProcessNumbered"/>
    <dgm:cxn modelId="{2FA7C324-CC2F-FE45-BFFF-8C548F2F7133}" type="presParOf" srcId="{4101E194-7FED-BA40-A92E-300E402F64A0}" destId="{E2729637-239A-5441-8DC3-1E73D2F79916}" srcOrd="4" destOrd="0" presId="urn:microsoft.com/office/officeart/2016/7/layout/LinearBlockProcessNumbered"/>
    <dgm:cxn modelId="{B2E54591-7DC4-6E40-AC31-DAA69CEF7238}" type="presParOf" srcId="{E2729637-239A-5441-8DC3-1E73D2F79916}" destId="{66E25734-B316-8F4E-B22C-D1D2451737A6}" srcOrd="0" destOrd="0" presId="urn:microsoft.com/office/officeart/2016/7/layout/LinearBlockProcessNumbered"/>
    <dgm:cxn modelId="{2C053050-4F0F-504F-8122-9068737CB7C3}" type="presParOf" srcId="{E2729637-239A-5441-8DC3-1E73D2F79916}" destId="{AD8C50C8-5B8C-974B-BF7D-A5DFE98C9C44}" srcOrd="1" destOrd="0" presId="urn:microsoft.com/office/officeart/2016/7/layout/LinearBlockProcessNumbered"/>
    <dgm:cxn modelId="{3A300C72-0127-E240-B1FB-04B17A9E6553}" type="presParOf" srcId="{E2729637-239A-5441-8DC3-1E73D2F79916}" destId="{051F56D7-A696-F54C-931B-017B716A204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DADDF-CD7E-B34F-8073-436B27DCA6B0}">
      <dsp:nvSpPr>
        <dsp:cNvPr id="0" name=""/>
        <dsp:cNvSpPr/>
      </dsp:nvSpPr>
      <dsp:spPr>
        <a:xfrm>
          <a:off x="853" y="0"/>
          <a:ext cx="3457633" cy="36894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Learn to build and evaluate ML models for weather forecasting for use in your research</a:t>
          </a:r>
        </a:p>
      </dsp:txBody>
      <dsp:txXfrm>
        <a:off x="853" y="1475762"/>
        <a:ext cx="3457633" cy="2213643"/>
      </dsp:txXfrm>
    </dsp:sp>
    <dsp:sp modelId="{AF5BBA6B-6FC8-6D46-8691-C6B98DD2A28A}">
      <dsp:nvSpPr>
        <dsp:cNvPr id="0" name=""/>
        <dsp:cNvSpPr/>
      </dsp:nvSpPr>
      <dsp:spPr>
        <a:xfrm>
          <a:off x="853" y="0"/>
          <a:ext cx="3457633" cy="147576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53" y="0"/>
        <a:ext cx="3457633" cy="1475762"/>
      </dsp:txXfrm>
    </dsp:sp>
    <dsp:sp modelId="{701FD564-57B3-8249-9FEF-00608BDAC407}">
      <dsp:nvSpPr>
        <dsp:cNvPr id="0" name=""/>
        <dsp:cNvSpPr/>
      </dsp:nvSpPr>
      <dsp:spPr>
        <a:xfrm>
          <a:off x="3735097" y="0"/>
          <a:ext cx="3457633" cy="3689405"/>
        </a:xfrm>
        <a:prstGeom prst="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Understand what the models are doing in the background so that you can extend them</a:t>
          </a:r>
        </a:p>
      </dsp:txBody>
      <dsp:txXfrm>
        <a:off x="3735097" y="1475762"/>
        <a:ext cx="3457633" cy="2213643"/>
      </dsp:txXfrm>
    </dsp:sp>
    <dsp:sp modelId="{36D27448-1ED2-5845-A2C3-11BCECD53E53}">
      <dsp:nvSpPr>
        <dsp:cNvPr id="0" name=""/>
        <dsp:cNvSpPr/>
      </dsp:nvSpPr>
      <dsp:spPr>
        <a:xfrm>
          <a:off x="3735097" y="0"/>
          <a:ext cx="3457633" cy="147576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735097" y="0"/>
        <a:ext cx="3457633" cy="1475762"/>
      </dsp:txXfrm>
    </dsp:sp>
    <dsp:sp modelId="{66E25734-B316-8F4E-B22C-D1D2451737A6}">
      <dsp:nvSpPr>
        <dsp:cNvPr id="0" name=""/>
        <dsp:cNvSpPr/>
      </dsp:nvSpPr>
      <dsp:spPr>
        <a:xfrm>
          <a:off x="7469341" y="0"/>
          <a:ext cx="3457633" cy="3689405"/>
        </a:xfrm>
        <a:prstGeom prst="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Work with real meteorological datasets and simulations</a:t>
          </a:r>
        </a:p>
      </dsp:txBody>
      <dsp:txXfrm>
        <a:off x="7469341" y="1475762"/>
        <a:ext cx="3457633" cy="2213643"/>
      </dsp:txXfrm>
    </dsp:sp>
    <dsp:sp modelId="{AD8C50C8-5B8C-974B-BF7D-A5DFE98C9C44}">
      <dsp:nvSpPr>
        <dsp:cNvPr id="0" name=""/>
        <dsp:cNvSpPr/>
      </dsp:nvSpPr>
      <dsp:spPr>
        <a:xfrm>
          <a:off x="7469341" y="0"/>
          <a:ext cx="3457633" cy="147576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469341" y="0"/>
        <a:ext cx="3457633" cy="1475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7F024-B2D2-D442-9A4B-E87492D021BB}" type="datetimeFigureOut">
              <a:rPr lang="en-US" smtClean="0"/>
              <a:t>6/18/25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6AF13-2809-9544-9651-1E9FCBB11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89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AF13-2809-9544-9651-1E9FCBB11C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02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In one or two words how would you describe your expertise? (e.g. Data Scientist, Meteorologist, Climate scientist, etc)</a:t>
            </a:r>
          </a:p>
          <a:p>
            <a:r>
              <a:rPr lang="en-US"/>
              <a:t>https://www.polleverywhere.com/free_text_polls/nsj1L6mLgbYEZsIFCTItp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AF13-2809-9544-9651-1E9FCBB11C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08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What is x.w + b?</a:t>
            </a:r>
          </a:p>
          <a:p>
            <a:r>
              <a:rPr lang="en-US"/>
              <a:t>https://www.polleverywhere.com/multiple_choice_polls/4tZfddIIaHdmsw4Tl8Mqu?state=opened&amp;flow=Default&amp;onscreen=persist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AF13-2809-9544-9651-1E9FCBB11C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7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AC3A0-B0B1-3E65-380D-117BD5C8E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61812-C06F-640F-8A1A-040E5DEB0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F91CB-3AA5-7B4E-FA08-EEE0822E2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3ED89-4B2D-6A4C-95FD-B8CCF373A543}" type="datetime1">
              <a:rPr lang="en-IE" smtClean="0"/>
              <a:t>18/06/2025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0B1C3-0659-C0D5-BFC9-2C830B568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0B85F-B61B-C5DD-FD73-848314BF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4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BF5F4-0EB7-648C-6B0E-38EB692D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EF288-020B-2C7A-B338-D341A5216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97E28-F0E8-125E-1523-55F3B5BD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C4BEE-D10B-A645-8756-B8ACF300A16A}" type="datetime1">
              <a:rPr lang="en-IE" smtClean="0"/>
              <a:t>18/06/2025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D0CAC-CFA4-0AED-1316-FB96A2058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33FDD-3C57-6E5B-DCC3-B67AD9A8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99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77AC75-AA25-BC36-A314-0569D4431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FB6F3-EAAF-545B-74A6-407E28B23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CDAF6-43D5-18E4-F850-78673475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32E58-32EE-5541-A5B2-F2F004759053}" type="datetime1">
              <a:rPr lang="en-IE" smtClean="0"/>
              <a:t>18/06/2025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85C4B-BFD3-85E2-1F31-C11B90101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E1F7B-94F3-3FA7-01B4-C2D0C701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1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8A34-1152-4168-25DF-9864AC1E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A1306-F9FE-AC2C-3783-69E02629D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C3173-EE9D-5BBD-8204-786876229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5FEEF-C63F-F149-9EA7-877B62F06143}" type="datetime1">
              <a:rPr lang="en-IE" smtClean="0"/>
              <a:t>18/06/2025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E3AEA-6447-47F4-29FA-DA3EA9846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52035-71AA-789A-606A-891F1B9CB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36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8BE5F-CE45-D7AD-0886-BA50075E8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9E486-0499-189C-571D-7B91B6E6F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BEA74-7037-C040-4CE8-277B0440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10117-3A90-C44E-B904-57B3F6EC6390}" type="datetime1">
              <a:rPr lang="en-IE" smtClean="0"/>
              <a:t>18/06/2025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ECC89-3101-E62F-8156-C35371AFD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07C22-E6C4-7DD8-09B9-C6A415A4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33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0576-5923-9892-61D4-58D9DAAE1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E3EC8-B318-E813-B3F3-E122A3E5A1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68232-D7E3-AA7A-40F1-D50EE603D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5C17B-9B7F-A0CB-CC2A-94045AEDD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2138-85D3-424C-9216-230EED2A8A87}" type="datetime1">
              <a:rPr lang="en-IE" smtClean="0"/>
              <a:t>18/06/2025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AF101-3FA7-C104-AA98-03F4454CA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F1DEF-42CE-4AB9-8A98-8D27A725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75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BD06-1139-045B-1CBC-10BDE83B5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380FB-4CE8-DF64-29C1-850389AB6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B4F20-5044-823A-75B0-2B135B951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5ACE4-47B0-1AFD-76B1-FC219B715B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FFF63-1830-7799-4587-B05D08B521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3E5DD-CA80-3631-41B3-65E015F58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40F3E-59AA-1042-AA02-4BE99BC5FD8F}" type="datetime1">
              <a:rPr lang="en-IE" smtClean="0"/>
              <a:t>18/06/2025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19E623-FC06-BA25-64AE-FF9D4DA9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3ED2A1-FA70-016D-7424-522BAAAD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27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C2F5-1ED4-D01F-88B6-931CFFBC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27B75-CB73-2DFA-2EBF-4A9F36536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D01D-66A7-1C4E-A199-0AA5D623B0E3}" type="datetime1">
              <a:rPr lang="en-IE" smtClean="0"/>
              <a:t>18/06/2025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08DE7-9345-34E5-DFAA-F2D8F6EC4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CB79E-C3B2-70AE-BF90-4543A984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13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73724E-992C-CCAA-BE38-87FAAF2A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1AFA-1CB5-C649-94EB-9BA58092BF7A}" type="datetime1">
              <a:rPr lang="en-IE" smtClean="0"/>
              <a:t>18/06/2025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4C40B-0254-6361-6C4B-AE4812BF6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31A8C-A7C3-D65C-D5F1-50147C3D6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75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C6D12-0C59-0939-2B80-D65BA256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5C2C8-F270-7E5B-CB21-B34DC6FE5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BC533-B849-EBC0-A790-C479B8BC9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BC58C-DFA7-9D8A-14D5-EA1C786B4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A6ED0-BD8B-7642-8C8E-F0124C67E2EF}" type="datetime1">
              <a:rPr lang="en-IE" smtClean="0"/>
              <a:t>18/06/2025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DBF0B-9495-EFA7-3E06-62FBDDD0C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965FC-4397-D8D3-F5D8-0A40F335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8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CA57-4E83-9A24-8D54-961683B12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BC023-2069-58F8-0BDE-FF4385669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B4CDC-6C51-B3DC-F635-692780879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F224B-A33E-4DE5-0D54-366089AD8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46070-58F9-0747-9314-8271B19CED5A}" type="datetime1">
              <a:rPr lang="en-IE" smtClean="0"/>
              <a:t>18/06/2025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40D48-E21D-7231-82BE-664BC5AB8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E389B-F803-14F3-2FEF-EA0263AD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4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5E5E3-2A66-3738-FAFD-E0497C7BD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3D69D-24AA-0EAE-3B2A-FD40FECE9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11966-6291-5439-0F19-0981A92685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B60905-8381-3447-8A9E-EFCF65955C77}" type="datetime1">
              <a:rPr lang="en-IE" smtClean="0"/>
              <a:t>18/06/2025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259C8-4B6C-FFCB-F4C1-3F2D8D86E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0765D-CCA3-AAC0-EFF1-0D239E147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9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en.wikipedia.org/wiki/Activation_functio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lanet Earth from space">
            <a:extLst>
              <a:ext uri="{FF2B5EF4-FFF2-40B4-BE49-F238E27FC236}">
                <a16:creationId xmlns:a16="http://schemas.microsoft.com/office/drawing/2014/main" id="{75638191-CA15-6595-0F8F-9CAFB9BD16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111"/>
          <a:stretch>
            <a:fillRect/>
          </a:stretch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12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CA9FB4-8A9F-335E-A74C-316E67205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6100">
                <a:solidFill>
                  <a:srgbClr val="FFFFFF"/>
                </a:solidFill>
              </a:rPr>
              <a:t>STAT41130: AI for Weather and Climate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51EEC-DFA1-F313-69D7-6332C0041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Andrew Parnell</a:t>
            </a:r>
          </a:p>
        </p:txBody>
      </p:sp>
    </p:spTree>
    <p:extLst>
      <p:ext uri="{BB962C8B-B14F-4D97-AF65-F5344CB8AC3E}">
        <p14:creationId xmlns:p14="http://schemas.microsoft.com/office/powerpoint/2010/main" val="160400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FCEB-82A8-B970-517B-7C71684A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Neural Networks (NNs)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neural network generalizes linear regression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Layers of weights and activations let us model complex patterns</a:t>
                </a:r>
              </a:p>
              <a:p>
                <a:r>
                  <a:rPr lang="en-US" dirty="0"/>
                  <a:t>Core idea: stacking simple transformations on top of each other</a:t>
                </a:r>
              </a:p>
              <a:p>
                <a:r>
                  <a:rPr lang="en-US" dirty="0"/>
                  <a:t>Still just basic mathematics: matrix operations and functions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06D1-A9D5-7985-54B4-53E5BB21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2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9E1B-3248-D556-6AE9-E16F7E38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DCA52-9855-7DA9-8774-9EC1CB81FF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A neuron receives inputs, multiplies it by a weight, and adds bias</a:t>
                </a:r>
              </a:p>
              <a:p>
                <a:r>
                  <a:rPr lang="en-IE" dirty="0"/>
                  <a:t>Then it applies an </a:t>
                </a:r>
                <a:r>
                  <a:rPr lang="en-IE" i="1" dirty="0"/>
                  <a:t>activation function</a:t>
                </a:r>
                <a:endParaRPr lang="en-IE" dirty="0"/>
              </a:p>
              <a:p>
                <a:r>
                  <a:rPr lang="en-IE" dirty="0"/>
                  <a:t>Basic formula:</a:t>
                </a:r>
                <a14:m>
                  <m:oMath xmlns:m="http://schemas.openxmlformats.org/officeDocument/2006/math">
                    <m:r>
                      <a:rPr lang="en-I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IE" dirty="0"/>
              </a:p>
              <a:p>
                <a:r>
                  <a:rPr lang="en-IE" dirty="0"/>
                  <a:t>We take the input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, multiply it by weight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IE" dirty="0"/>
                  <a:t>, then add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E" dirty="0"/>
              </a:p>
              <a:p>
                <a:r>
                  <a:rPr lang="en-IE" dirty="0"/>
                  <a:t>Then we transform it with activation function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IE" dirty="0"/>
              </a:p>
              <a:p>
                <a:r>
                  <a:rPr lang="en-IE" dirty="0"/>
                  <a:t>That produces a prediction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I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DCA52-9855-7DA9-8774-9EC1CB81F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59BA7-8D6B-D61C-11D3-3A54C61C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15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395E-77A4-BF96-ADB5-FA1706D3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as compositions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BF9EA-F638-F80F-CE8D-F281AD21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Neural networks = many neurons in layers</a:t>
                </a:r>
              </a:p>
              <a:p>
                <a:r>
                  <a:rPr lang="en-US" dirty="0"/>
                  <a:t>Each layer transforms the data into a new space</a:t>
                </a:r>
              </a:p>
              <a:p>
                <a:r>
                  <a:rPr lang="en-US" dirty="0"/>
                  <a:t>We start to create multiple layers: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sequential application of these layers is called a </a:t>
                </a:r>
                <a:r>
                  <a:rPr lang="en-US" i="1" dirty="0"/>
                  <a:t>forward pass</a:t>
                </a:r>
              </a:p>
              <a:p>
                <a:r>
                  <a:rPr lang="en-US" dirty="0"/>
                  <a:t>In most standard NNs we have multiple inputs so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vector…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BF9EA-F638-F80F-CE8D-F281AD21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8E038-16D4-F2B7-3B75-760FC1D0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21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966A8-8C82-420D-FB15-8B5EE066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2CDCC-FD7D-E468-E09B-BE94ED603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Suppose </a:t>
                </a: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now a vector, e.g.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1, 2, 3</m:t>
                        </m:r>
                      </m:e>
                    </m:d>
                  </m:oMath>
                </a14:m>
                <a:endParaRPr lang="en-IE" b="0" dirty="0"/>
              </a:p>
              <a:p>
                <a:r>
                  <a:rPr lang="en-IE" dirty="0"/>
                  <a:t>The dot product is defined as: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IE" dirty="0"/>
              </a:p>
              <a:p>
                <a:r>
                  <a:rPr lang="en-IE" dirty="0"/>
                  <a:t>It measures similarity: it’s large if vectors point in the same direction (they’re big at the same points together)</a:t>
                </a:r>
              </a:p>
              <a:p>
                <a:r>
                  <a:rPr lang="en-IE" dirty="0"/>
                  <a:t>It always gives a scalar (single number) output</a:t>
                </a:r>
              </a:p>
              <a:p>
                <a:r>
                  <a:rPr lang="en-IE" dirty="0"/>
                  <a:t>It’s the foundation for weighted sums in neural networks</a:t>
                </a:r>
                <a:br>
                  <a:rPr lang="en-IE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2CDCC-FD7D-E468-E09B-BE94ED603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4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494B0-04FE-7DA0-C8AB-CBC9E6CB9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12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109A-BDDF-08AE-EE51-E44FE6598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 quiz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364EB-D757-DB4C-B48B-6190B546A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1, 2, 3</m:t>
                        </m:r>
                      </m:e>
                    </m:d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a:rPr lang="en-I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b="0" dirty="0"/>
                  <a:t>?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1, 1, 2</m:t>
                        </m:r>
                      </m:e>
                    </m:d>
                    <m:r>
                      <a:rPr lang="en-I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=[−2, −0.5, 0]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=[2,3,−2]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b="0" dirty="0"/>
                  <a:t>?</a:t>
                </a:r>
              </a:p>
              <a:p>
                <a:pPr lvl="1"/>
                <a:endParaRPr lang="en-IE" dirty="0"/>
              </a:p>
              <a:p>
                <a:r>
                  <a:rPr lang="en-IE" b="0" dirty="0"/>
                  <a:t>Put your answer to the second question on the next slide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364EB-D757-DB4C-B48B-6190B546A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DDF1D-303E-DF1E-25CA-7B1759B4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04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E3849-4816-4278-52B1-349A2A5281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E38AD-89F6-7B37-55F1-AB51DCD48E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4tZfddIIaHdmsw4Tl8Mqu?state=opened&amp;flow=Default&amp;onscreen=persist">
            <a:extLst>
              <a:ext uri="{FF2B5EF4-FFF2-40B4-BE49-F238E27FC236}">
                <a16:creationId xmlns:a16="http://schemas.microsoft.com/office/drawing/2014/main" id="{C716C705-B8CF-DCCA-62ED-FA5599795E0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21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7671-C465-F753-75D4-F600A1B3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Layers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62E8D-A385-1A73-2135-B12E02DC72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Applies matrix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 to input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E" dirty="0"/>
              </a:p>
              <a:p>
                <a:r>
                  <a:rPr lang="en-IE" dirty="0"/>
                  <a:t>With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 now a matrix</a:t>
                </a:r>
              </a:p>
              <a:p>
                <a:r>
                  <a:rPr lang="en-IE" dirty="0"/>
                  <a:t>(Revision on matrices and vectors, and multiplication of matrices)</a:t>
                </a:r>
              </a:p>
              <a:p>
                <a:r>
                  <a:rPr lang="en-IE" dirty="0"/>
                  <a:t>This multiplication enables us to produce multiple outputs from multiple inputs</a:t>
                </a:r>
              </a:p>
              <a:p>
                <a:r>
                  <a:rPr lang="en-IE" dirty="0"/>
                  <a:t>The inputs and the outputs can be differing dimensions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62E8D-A385-1A73-2135-B12E02DC7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24242-7E4D-EDF0-BB85-EA405146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9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4BF3-80A8-476A-684B-8FBC6C70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Matrix Shapes and Rules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662F0E-A74C-F616-0984-C17E9E1DA5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E" dirty="0"/>
                  <a:t>Must match dimensions:</a:t>
                </a:r>
              </a:p>
              <a:p>
                <a:pPr lvl="1"/>
                <a:r>
                  <a:rPr lang="en-IE" dirty="0"/>
                  <a:t>If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has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rows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columns, then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 must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 will then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pPr lvl="1"/>
                <a:r>
                  <a:rPr lang="en-IE" dirty="0"/>
                  <a:t>So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dirty="0"/>
                  <a:t> must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 </a:t>
                </a:r>
              </a:p>
              <a:p>
                <a:pPr lvl="1"/>
                <a:r>
                  <a:rPr lang="en-IE" dirty="0"/>
                  <a:t>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dirty="0"/>
                  <a:t> (the output) will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r>
                  <a:rPr lang="en-IE" dirty="0"/>
                  <a:t>Remember the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dirty="0"/>
                  <a:t> is added after the dot product</a:t>
                </a:r>
              </a:p>
              <a:p>
                <a:r>
                  <a:rPr lang="en-IE" dirty="0"/>
                  <a:t>People often write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E" dirty="0"/>
                  <a:t> to say that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 is a matrix with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rows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columns</a:t>
                </a:r>
              </a:p>
              <a:p>
                <a:r>
                  <a:rPr lang="en-IE" b="1" dirty="0"/>
                  <a:t>Always check shapes to avoid bugs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662F0E-A74C-F616-0984-C17E9E1DA5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E302E-26C8-FFBF-CB33-5AFC44F9E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26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A573C-8378-4099-A970-F3339FA7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Hands-On: Linear Layer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B65F2-1C66-B35E-F7AB-2E0F58D1D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en-US" sz="2000"/>
              <a:t>Walk through one full forward pass manually</a:t>
            </a:r>
          </a:p>
          <a:p>
            <a:r>
              <a:rPr lang="en-US" sz="2000"/>
              <a:t>Remember element-wise steps: multiply → sum up → add bias</a:t>
            </a:r>
          </a:p>
          <a:p>
            <a:r>
              <a:rPr lang="en-US" sz="2000"/>
              <a:t>Check shape before and after to see if it makes sense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46A9C-08D6-3FFB-FFD4-4E51DED3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610" y="822621"/>
            <a:ext cx="4737650" cy="52349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AF966-CB9E-8C11-156C-76030BCDA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18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12156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DB063-44FC-6251-2DAB-495784B3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do these?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355819-7954-CEF6-1A8E-8F1B3635AF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Suppose that:</a:t>
                </a:r>
              </a:p>
              <a:p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I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I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E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(Can you guess the dimensions of y before you compute it?)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355819-7954-CEF6-1A8E-8F1B3635AF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2D64E-295D-C425-CEC9-6836D459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22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BCD2E-CCE6-5C58-BD47-638FA2E4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A97C9-B9DB-169D-4540-562B92298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round table</a:t>
            </a:r>
          </a:p>
          <a:p>
            <a:r>
              <a:rPr lang="en-US" dirty="0"/>
              <a:t>Tools for this course:</a:t>
            </a:r>
          </a:p>
          <a:p>
            <a:pPr lvl="1"/>
            <a:r>
              <a:rPr lang="en-US" dirty="0"/>
              <a:t>AI by Hand by Tom Yeh: </a:t>
            </a:r>
            <a:r>
              <a:rPr lang="en-US" dirty="0" err="1"/>
              <a:t>www.byhand.ai</a:t>
            </a:r>
            <a:endParaRPr lang="en-US" dirty="0"/>
          </a:p>
          <a:p>
            <a:pPr lvl="1"/>
            <a:r>
              <a:rPr lang="en-US" dirty="0"/>
              <a:t>Artificial Intelligence Forecasting System (AIFS), </a:t>
            </a:r>
          </a:p>
          <a:p>
            <a:pPr lvl="1"/>
            <a:r>
              <a:rPr lang="en-US" dirty="0"/>
              <a:t>Anemoi: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ecmwf</a:t>
            </a:r>
            <a:r>
              <a:rPr lang="en-US" dirty="0"/>
              <a:t>/</a:t>
            </a:r>
            <a:r>
              <a:rPr lang="en-US" dirty="0" err="1"/>
              <a:t>anemoi</a:t>
            </a:r>
            <a:r>
              <a:rPr lang="en-US" dirty="0"/>
              <a:t>-core</a:t>
            </a:r>
          </a:p>
          <a:p>
            <a:r>
              <a:rPr lang="en-US" dirty="0"/>
              <a:t>This is a hands-on course, mixing manual calculation and coding</a:t>
            </a:r>
          </a:p>
          <a:p>
            <a:r>
              <a:rPr lang="en-US" dirty="0"/>
              <a:t>Weather and climate are motivating applications, but the topics are generally useful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ED1C5-3E0F-6088-5498-20F37CAA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90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5A6CE-0212-C7B3-F8B2-D6EE99EA5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0F71A-2851-DD0C-039F-CC87EFCC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link to weather and climate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EED20-3818-A86F-8F58-0715031002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are going to call our inputs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our outputs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(Other common names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are: features, covariates, explanatory variables, predictors, …)</a:t>
                </a:r>
              </a:p>
              <a:p>
                <a:r>
                  <a:rPr lang="en-US" dirty="0"/>
                  <a:t>(Other common names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are: target, response, dependent variable, …)</a:t>
                </a:r>
              </a:p>
              <a:p>
                <a:r>
                  <a:rPr lang="en-US" dirty="0"/>
                  <a:t>In weather forecasting our inputs are likely to be today’s temperature, wind speed, humidity, rainfall, </a:t>
                </a:r>
                <a:r>
                  <a:rPr lang="en-US" dirty="0" err="1"/>
                  <a:t>etc</a:t>
                </a:r>
                <a:r>
                  <a:rPr lang="en-US" dirty="0"/>
                  <a:t>, and our outputs are tomorrow’s value of these variables</a:t>
                </a:r>
              </a:p>
              <a:p>
                <a:r>
                  <a:rPr lang="en-US" dirty="0"/>
                  <a:t>We want the NN to gives us weights and biases that enable us to predict the outputs from the inputs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EED20-3818-A86F-8F58-071503100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F123B-ADAF-914E-0D08-92975666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66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F130-DBF5-4816-F88E-6CD88A78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79FD1D-D2F6-9BC4-174E-63B49FF6DE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Without them: just one big matrix = linear function, recall: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the activation function</a:t>
                </a:r>
              </a:p>
              <a:p>
                <a:r>
                  <a:rPr lang="en-US" dirty="0"/>
                  <a:t>Activations introduce non-linearity and so allow us to model complex data</a:t>
                </a:r>
              </a:p>
              <a:p>
                <a:r>
                  <a:rPr lang="en-US" dirty="0"/>
                  <a:t>Must be differentiable (more on this later)</a:t>
                </a:r>
              </a:p>
              <a:p>
                <a:r>
                  <a:rPr lang="en-US" dirty="0"/>
                  <a:t>There are hundreds, but we will discuss: ReLU, Sigmoid, Tanh</a:t>
                </a:r>
              </a:p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https://en.wikipedia.org/wiki/Activation_function</a:t>
                </a:r>
                <a:r>
                  <a:rPr lang="en-US" dirty="0"/>
                  <a:t> for more common ones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79FD1D-D2F6-9BC4-174E-63B49FF6DE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02931-466B-AB0A-D053-23184B45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71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5FDB3-D677-F5C6-2385-B2B7EF932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ReLU – Rectified Linear Unit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F4E33-7017-2728-1294-0A075BBF61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𝑅𝑒𝐿𝑈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000" i="1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/>
              </a:p>
              <a:p>
                <a:r>
                  <a:rPr lang="en-US" sz="2000"/>
                  <a:t>So take the value of x and if it’s positive leave it as is</a:t>
                </a:r>
              </a:p>
              <a:p>
                <a:r>
                  <a:rPr lang="en-US" sz="2000"/>
                  <a:t>If it’s negative then set to 0</a:t>
                </a:r>
              </a:p>
              <a:p>
                <a:r>
                  <a:rPr lang="en-US" sz="2000"/>
                  <a:t>Very fast to compute, works well in practice</a:t>
                </a:r>
              </a:p>
              <a:p>
                <a:r>
                  <a:rPr lang="en-US" sz="2000"/>
                  <a:t>Promotes </a:t>
                </a:r>
                <a:r>
                  <a:rPr lang="en-US" sz="2000" b="1"/>
                  <a:t>sparsity</a:t>
                </a:r>
                <a:r>
                  <a:rPr lang="en-US" sz="2000"/>
                  <a:t>: many zeros in output</a:t>
                </a:r>
              </a:p>
              <a:p>
                <a:r>
                  <a:rPr lang="en-US" sz="2000"/>
                  <a:t>Multiplying by 0 is super fast for computers</a:t>
                </a:r>
              </a:p>
              <a:p>
                <a:r>
                  <a:rPr lang="en-US" sz="2000"/>
                  <a:t>Used in almost all modern networks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F4E33-7017-2728-1294-0A075BBF6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  <a:blipFill>
                <a:blip r:embed="rId2"/>
                <a:stretch>
                  <a:fillRect l="-1140" t="-1294" b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AAA00F0-A720-98B9-8879-E21F2B9B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0610" y="1468061"/>
            <a:ext cx="4737650" cy="39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68801-74A3-6D3C-5CC8-5EE70FD0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22</a:t>
            </a:fld>
            <a:endParaRPr 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2CC25-0DC5-17A9-48AA-96E4594C8725}"/>
              </a:ext>
            </a:extLst>
          </p:cNvPr>
          <p:cNvSpPr txBox="1"/>
          <p:nvPr/>
        </p:nvSpPr>
        <p:spPr>
          <a:xfrm>
            <a:off x="7026727" y="5745752"/>
            <a:ext cx="5081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From https://</a:t>
            </a:r>
            <a:r>
              <a:rPr lang="en-US" sz="1200" dirty="0" err="1"/>
              <a:t>en.wikipedia.org</a:t>
            </a:r>
            <a:r>
              <a:rPr lang="en-US" sz="1200" dirty="0"/>
              <a:t>/wiki/Rectifier_(</a:t>
            </a:r>
            <a:r>
              <a:rPr lang="en-US" sz="1200" dirty="0" err="1"/>
              <a:t>neural_networks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8364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Freeform: Shape 2063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49608-F292-0EFB-3986-EC4EF606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Sigmoid and tanh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D420D-3925-30AC-FCB1-1DA062F0B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Sigmoid squashes to [0,1]: good for producing probabilities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1 +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Tanh squashes to [-1,1]: centered at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E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Both flatten at extremes which causes a </a:t>
                </a:r>
                <a:r>
                  <a:rPr lang="en-US" sz="2400" b="1" dirty="0"/>
                  <a:t>vanishing gradient</a:t>
                </a:r>
                <a:r>
                  <a:rPr lang="en-US" sz="2400" dirty="0"/>
                  <a:t> issue (more on this later)</a:t>
                </a:r>
              </a:p>
              <a:p>
                <a:r>
                  <a:rPr lang="en-US" sz="2400" dirty="0"/>
                  <a:t>Still useful for output layers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D420D-3925-30AC-FCB1-1DA062F0B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  <a:blipFill>
                <a:blip r:embed="rId2"/>
                <a:stretch>
                  <a:fillRect l="-1425" t="-2265" r="-1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71DFEC35-AE1B-956A-4C2E-711ED56A7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14543"/>
          <a:stretch>
            <a:fillRect/>
          </a:stretch>
        </p:blipFill>
        <p:spPr bwMode="auto">
          <a:xfrm>
            <a:off x="6880610" y="1472772"/>
            <a:ext cx="4737650" cy="393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0269D-A9C9-2A85-BA08-BC585E87D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23</a:t>
            </a:fld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EDEAD-866F-58BA-6C64-EF50165036F7}"/>
              </a:ext>
            </a:extLst>
          </p:cNvPr>
          <p:cNvSpPr txBox="1"/>
          <p:nvPr/>
        </p:nvSpPr>
        <p:spPr>
          <a:xfrm>
            <a:off x="6201435" y="58256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From https://</a:t>
            </a:r>
            <a:r>
              <a:rPr lang="en-US" sz="1200" dirty="0" err="1"/>
              <a:t>miro.medium.com</a:t>
            </a:r>
            <a:r>
              <a:rPr lang="en-US" sz="1200" dirty="0"/>
              <a:t>/v2/resize:fit:1280/1*R2e5_A-hD3VB3B1wv3qaQA.png</a:t>
            </a:r>
          </a:p>
        </p:txBody>
      </p:sp>
    </p:spTree>
    <p:extLst>
      <p:ext uri="{BB962C8B-B14F-4D97-AF65-F5344CB8AC3E}">
        <p14:creationId xmlns:p14="http://schemas.microsoft.com/office/powerpoint/2010/main" val="568119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1A763-A1F0-3F95-58E1-347275D1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Activation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5070-CA98-2101-278D-D0D34186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en-US" sz="1700" dirty="0"/>
              <a:t>See the example opposite</a:t>
            </a:r>
          </a:p>
          <a:p>
            <a:r>
              <a:rPr lang="en-US" sz="1700" dirty="0"/>
              <a:t>Same process, one extra step: input, weight, bias → compute pre-activation → apply function</a:t>
            </a:r>
          </a:p>
          <a:p>
            <a:r>
              <a:rPr lang="en-US" sz="1700" dirty="0"/>
              <a:t>Could also apply sigmoid or tanh activation functions</a:t>
            </a:r>
          </a:p>
          <a:p>
            <a:r>
              <a:rPr lang="en-US" sz="1700" dirty="0"/>
              <a:t>What differences do you observe?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3DB5B-B299-52D4-D850-1F56DAC9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114" y="717012"/>
            <a:ext cx="4084642" cy="5446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05C4-348B-2D42-D9A8-B5C8A979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24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288822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F1D9-2DF8-B555-E215-87CDD1AD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simple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1B72-2E0E-6ABA-AEA4-184B23773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2-d vector x</a:t>
            </a:r>
          </a:p>
          <a:p>
            <a:r>
              <a:rPr lang="en-US" dirty="0"/>
              <a:t>Linear transform: W, b</a:t>
            </a:r>
          </a:p>
          <a:p>
            <a:r>
              <a:rPr lang="en-US" dirty="0"/>
              <a:t>ReLU activation</a:t>
            </a:r>
          </a:p>
          <a:p>
            <a:r>
              <a:rPr lang="en-US" dirty="0"/>
              <a:t>Output: 2-d hidden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625E6-8BC2-C205-527E-7A556B57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50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701C7-BD82-B037-B7E2-899BAF2B9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Manual forward pass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8613B3-9F10-368F-FF59-041C8F79DC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</p:spPr>
            <p:txBody>
              <a:bodyPr>
                <a:normAutofit/>
              </a:bodyPr>
              <a:lstStyle/>
              <a:p>
                <a:r>
                  <a:rPr lang="en-US" sz="1700" dirty="0"/>
                  <a:t>Use AI by Hand Linear + Activation combo</a:t>
                </a:r>
              </a:p>
              <a:p>
                <a:r>
                  <a:rPr lang="en-US" sz="1700" dirty="0"/>
                  <a:t>Input → compute </a:t>
                </a:r>
                <a14:m>
                  <m:oMath xmlns:m="http://schemas.openxmlformats.org/officeDocument/2006/math">
                    <m:r>
                      <a:rPr lang="en-US" sz="170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sz="17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sz="17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7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17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7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700" dirty="0"/>
                  <a:t>→ apply activation</a:t>
                </a:r>
              </a:p>
              <a:p>
                <a:r>
                  <a:rPr lang="en-US" sz="1700" dirty="0"/>
                  <a:t>Show intermediate results</a:t>
                </a:r>
              </a:p>
              <a:p>
                <a:r>
                  <a:rPr lang="en-US" sz="1700" dirty="0"/>
                  <a:t>Great practice for this afternoon’s coding lab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8613B3-9F10-368F-FF59-041C8F79DC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  <a:blipFill>
                <a:blip r:embed="rId2"/>
                <a:stretch>
                  <a:fillRect l="-855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F279B5-41BA-0D9C-0043-CB233F2D7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114" y="717012"/>
            <a:ext cx="4084642" cy="5446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56E77-74E8-9C4E-61EE-45F562A1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26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60934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B222-68CC-60AA-CCAA-92FF3EBC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 – 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27D07-79B5-64BC-4645-492301B1B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if bias is zero?</a:t>
            </a:r>
          </a:p>
          <a:p>
            <a:r>
              <a:rPr lang="en-US" dirty="0"/>
              <a:t>What are the implications of not using an activation function?</a:t>
            </a:r>
          </a:p>
          <a:p>
            <a:r>
              <a:rPr lang="en-US" dirty="0"/>
              <a:t>How many weights in a 2-layer net with 3 neurons each?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F1295-7270-2E68-1160-31D323D1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16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674BC-1A03-C9A0-4DC1-1FD7A024B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5200"/>
              <a:t>Multi-layered network architecture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7A1A-F9D2-18E6-50B2-D7E349859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IE" sz="2200" dirty="0"/>
              <a:t>In real-world NNs there are many neurons at different layers of the architecture. Each has its own </a:t>
            </a:r>
            <a:r>
              <a:rPr lang="en-US" sz="2200" dirty="0"/>
              <a:t>weights and biases</a:t>
            </a:r>
          </a:p>
          <a:p>
            <a:r>
              <a:rPr lang="en-US" sz="2200" dirty="0"/>
              <a:t>Here Z is a hidden layer with two neurons, each of which has its own weights and biases </a:t>
            </a:r>
          </a:p>
          <a:p>
            <a:endParaRPr lang="en-IE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AC0B0-EF86-7685-021F-A2B808F94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81" y="601133"/>
            <a:ext cx="4157255" cy="55802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FF4C6-4AA0-0ACD-62E5-3556D149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6424" y="6356350"/>
            <a:ext cx="28529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3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3F17F-746B-E667-3B63-9BDAFFC5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neural network for weather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83CA-66FE-1EA0-67BE-FCA3BAEE5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Inputs = today’s temperature, humidity, wind speed...</a:t>
            </a:r>
          </a:p>
          <a:p>
            <a:r>
              <a:rPr lang="en-US" dirty="0"/>
              <a:t>Outputs = tomorrow’s temperature, humidity, wind speed</a:t>
            </a:r>
          </a:p>
          <a:p>
            <a:r>
              <a:rPr lang="en-US" dirty="0"/>
              <a:t>NNs can learn the spatial and temporal patterns</a:t>
            </a:r>
          </a:p>
          <a:p>
            <a:r>
              <a:rPr lang="en-US" dirty="0"/>
              <a:t>Next lecture: discover how NNs learn the weights and the biases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AFC83-215F-7FA4-27C2-4A899B65E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11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69361-7BB8-50C7-0B85-81FAACF39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AD364-1EC0-916C-8601-9F056E761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B3572-F3A9-A8CD-B1B7-6558F6EAA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information at: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andrewcparnell</a:t>
            </a:r>
            <a:r>
              <a:rPr lang="en-US" dirty="0"/>
              <a:t>/STAT41130</a:t>
            </a:r>
          </a:p>
          <a:p>
            <a:r>
              <a:rPr lang="en-US" dirty="0"/>
              <a:t>Contains slides (PPT files), code (.</a:t>
            </a:r>
            <a:r>
              <a:rPr lang="en-US" dirty="0" err="1"/>
              <a:t>py</a:t>
            </a:r>
            <a:r>
              <a:rPr lang="en-US" dirty="0"/>
              <a:t> and .</a:t>
            </a:r>
            <a:r>
              <a:rPr lang="en-US" dirty="0" err="1"/>
              <a:t>ipynb</a:t>
            </a:r>
            <a:r>
              <a:rPr lang="en-US" dirty="0"/>
              <a:t>), but not the AI-by-hand worksheets (see web for these)</a:t>
            </a:r>
          </a:p>
          <a:p>
            <a:r>
              <a:rPr lang="en-US" dirty="0"/>
              <a:t>To access the material either:</a:t>
            </a:r>
          </a:p>
          <a:p>
            <a:pPr lvl="1"/>
            <a:r>
              <a:rPr lang="en-US" dirty="0"/>
              <a:t>Use git directly to download the materials</a:t>
            </a:r>
          </a:p>
          <a:p>
            <a:pPr lvl="1"/>
            <a:r>
              <a:rPr lang="en-US" dirty="0"/>
              <a:t>Go to the website and click: Code -&gt; Download Zip</a:t>
            </a:r>
          </a:p>
          <a:p>
            <a:r>
              <a:rPr lang="en-US" dirty="0"/>
              <a:t>If you find typos/bugs either:</a:t>
            </a:r>
          </a:p>
          <a:p>
            <a:pPr lvl="1"/>
            <a:r>
              <a:rPr lang="en-US" dirty="0"/>
              <a:t>Let me know (basic)</a:t>
            </a:r>
          </a:p>
          <a:p>
            <a:pPr lvl="1"/>
            <a:r>
              <a:rPr lang="en-US" dirty="0"/>
              <a:t>File an issue on the GitHub page (intermediate)</a:t>
            </a:r>
          </a:p>
          <a:p>
            <a:pPr lvl="1"/>
            <a:r>
              <a:rPr lang="en-US" dirty="0"/>
              <a:t>Create a Pull Request and fix it yourself (advanced, and most helpful)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871B-19E6-0C6F-EDB7-E160D110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36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9AFC-C4A5-6623-D6A1-C3D2BF4B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4770E-3C97-6C94-66DF-E608F3577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Forgetting bias</a:t>
            </a:r>
          </a:p>
          <a:p>
            <a:r>
              <a:rPr lang="en-US" dirty="0"/>
              <a:t>Confusing dimensions</a:t>
            </a:r>
          </a:p>
          <a:p>
            <a:r>
              <a:rPr lang="en-US" dirty="0"/>
              <a:t>Applying wrong (or inappropriate) activation function</a:t>
            </a:r>
          </a:p>
          <a:p>
            <a:r>
              <a:rPr lang="en-US" dirty="0"/>
              <a:t>Check, check, and check again (and use LLMs)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8B77-ED9D-ABB9-39DC-483248935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9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80A81-E586-7DA9-02D3-4C78F371F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14C6C-59EA-007B-30BE-6618F97D1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Challenge – Compute Output</a:t>
            </a:r>
          </a:p>
          <a:p>
            <a:r>
              <a:rPr lang="en-US" dirty="0"/>
              <a:t>Give a small network: 2 inputs, 2 neurons, ReLU</a:t>
            </a:r>
          </a:p>
          <a:p>
            <a:r>
              <a:rPr lang="en-US" dirty="0"/>
              <a:t>Groups of 2 solve on paper</a:t>
            </a:r>
          </a:p>
          <a:p>
            <a:r>
              <a:rPr lang="en-US" dirty="0"/>
              <a:t>Compare answers: any mistakes?</a:t>
            </a:r>
          </a:p>
          <a:p>
            <a:r>
              <a:rPr lang="en-US" dirty="0"/>
              <a:t>What did ReLU “zero out”?</a:t>
            </a:r>
          </a:p>
          <a:p>
            <a:r>
              <a:rPr lang="en-US" dirty="0"/>
              <a:t>Figure: Pre-filled input and weights, blanks for output.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F7C92-73DE-2316-57CF-169AA0DB7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04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18CF-589F-36E6-7720-D982CED5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class: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1E2CA-EDCA-E515-16D1-FF9E2DA8C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far: forward pass only. i.e. taking weights and biases, and getting to the outputs</a:t>
            </a:r>
          </a:p>
          <a:p>
            <a:r>
              <a:rPr lang="en-US" dirty="0"/>
              <a:t>Next: how do we learn weights?</a:t>
            </a:r>
          </a:p>
          <a:p>
            <a:r>
              <a:rPr lang="en-US" dirty="0"/>
              <a:t>Concepts of loss, gradients,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32799-2A24-F49A-CEB4-96F76E35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15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2F52A-9D3D-9F47-5EE5-8C0B23884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CF8C-8F21-6B68-1EFF-48ED27F0A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Dot product → linear layer → activation → output</a:t>
            </a:r>
          </a:p>
          <a:p>
            <a:r>
              <a:rPr lang="en-US" dirty="0"/>
              <a:t>Also quite a lot of matrix by hand</a:t>
            </a:r>
          </a:p>
          <a:p>
            <a:r>
              <a:rPr lang="en-US" dirty="0"/>
              <a:t>You did this by hand – this afternoon doing it all in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77BFB-75BB-82D2-9ACA-EE3C00E6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1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06677-BC70-884E-B0A4-FE47B64D9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About this course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ADC098-4E80-38B9-65C0-3871B8B96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11841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FB019-B7E9-E333-0AEF-FD51C7ABE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8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5F45-1F2E-A6B6-2334-A8394BA8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course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7ED20-AA55-1D9D-60FA-4BA8D6815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Designed for students with either AI or weather/climate background</a:t>
            </a:r>
          </a:p>
          <a:p>
            <a:r>
              <a:rPr lang="en-US" dirty="0"/>
              <a:t>No deep prior experience in both areas needed</a:t>
            </a:r>
          </a:p>
          <a:p>
            <a:r>
              <a:rPr lang="en-US" dirty="0"/>
              <a:t>Collaboration across disciplines is strongly encouraged</a:t>
            </a:r>
          </a:p>
          <a:p>
            <a:r>
              <a:rPr lang="en-US" dirty="0"/>
              <a:t>Lots of interaction and group work</a:t>
            </a:r>
          </a:p>
          <a:p>
            <a:r>
              <a:rPr lang="en-US" dirty="0"/>
              <a:t>Need you to download and install </a:t>
            </a:r>
            <a:r>
              <a:rPr lang="en-US" dirty="0" err="1"/>
              <a:t>PollEverywhere</a:t>
            </a:r>
            <a:r>
              <a:rPr lang="en-US" dirty="0"/>
              <a:t> on your phone: https://</a:t>
            </a:r>
            <a:r>
              <a:rPr lang="en-US" dirty="0" err="1"/>
              <a:t>www.polleverywhere.com</a:t>
            </a:r>
            <a:r>
              <a:rPr lang="en-US" dirty="0"/>
              <a:t>/</a:t>
            </a:r>
          </a:p>
          <a:p>
            <a:r>
              <a:rPr lang="en-US" dirty="0"/>
              <a:t>Main expert tools you need are: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83854E-C3A8-FECA-5924-7792ED597CF9}"/>
                  </a:ext>
                </a:extLst>
              </p:cNvPr>
              <p:cNvSpPr txBox="1"/>
              <p:nvPr/>
            </p:nvSpPr>
            <p:spPr>
              <a:xfrm>
                <a:off x="4473677" y="5380672"/>
                <a:ext cx="3244646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E" sz="9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83854E-C3A8-FECA-5924-7792ED597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677" y="5380672"/>
                <a:ext cx="3244646" cy="1477328"/>
              </a:xfrm>
              <a:prstGeom prst="rect">
                <a:avLst/>
              </a:prstGeom>
              <a:blipFill>
                <a:blip r:embed="rId2"/>
                <a:stretch>
                  <a:fillRect t="-8547" b="-36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FA386-C664-7FBA-1DC1-50102DA90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96DEA-5DDB-67CA-BC6D-6A765E9E6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781D2-D2A4-3C25-7269-4D3329E2F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8 days:</a:t>
            </a:r>
          </a:p>
          <a:p>
            <a:pPr lvl="1"/>
            <a:r>
              <a:rPr lang="en-US" dirty="0"/>
              <a:t>2 1-hour lectures in the morning</a:t>
            </a:r>
          </a:p>
          <a:p>
            <a:pPr lvl="1"/>
            <a:r>
              <a:rPr lang="en-US" dirty="0"/>
              <a:t>1 1-hour guided coding class</a:t>
            </a:r>
          </a:p>
          <a:p>
            <a:pPr lvl="1"/>
            <a:r>
              <a:rPr lang="en-US" dirty="0"/>
              <a:t>2-3 hour self-guided coding exercise sheets in the afternoon</a:t>
            </a:r>
          </a:p>
          <a:p>
            <a:r>
              <a:rPr lang="en-US" dirty="0"/>
              <a:t>Computing labs use </a:t>
            </a:r>
            <a:r>
              <a:rPr lang="en-US" dirty="0" err="1"/>
              <a:t>pytorch</a:t>
            </a:r>
            <a:r>
              <a:rPr lang="en-US" dirty="0"/>
              <a:t>, AIFS and Anemoi</a:t>
            </a:r>
          </a:p>
          <a:p>
            <a:r>
              <a:rPr lang="en-US" dirty="0"/>
              <a:t>Lectures start from assuming no knowledge about NNs</a:t>
            </a:r>
          </a:p>
          <a:p>
            <a:r>
              <a:rPr lang="en-US" dirty="0"/>
              <a:t>Expect short quizzes, coding tasks, and pen-and-paper exercises</a:t>
            </a:r>
          </a:p>
          <a:p>
            <a:r>
              <a:rPr lang="en-US" dirty="0"/>
              <a:t>First quiz…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BD3BD-20B9-EB1A-F871-A3C1C60C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30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2F06-31E2-7E24-760A-79427E6224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95AE4-BF65-F432-AD61-C27F8224BD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nsj1L6mLgbYEZsIFCTItp">
            <a:extLst>
              <a:ext uri="{FF2B5EF4-FFF2-40B4-BE49-F238E27FC236}">
                <a16:creationId xmlns:a16="http://schemas.microsoft.com/office/drawing/2014/main" id="{4058EE19-83B3-DE3E-0065-A5FB113B102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32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94C2-B4AA-9A48-F920-5D2A76C250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1: Neural Network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05FC96-897B-5304-E059-AF010F707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1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A120-1202-8AE5-DFAC-25DDCF55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F5A62-DC06-E7D8-81AF-73D612FA8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 what neural networks are and how they create predictions</a:t>
            </a:r>
          </a:p>
          <a:p>
            <a:r>
              <a:rPr lang="en-US" dirty="0"/>
              <a:t>Build a small neural network step by step</a:t>
            </a:r>
          </a:p>
          <a:p>
            <a:r>
              <a:rPr lang="en-US" dirty="0"/>
              <a:t>Practice dot products, linear transforms, and activations by hand</a:t>
            </a:r>
          </a:p>
          <a:p>
            <a:r>
              <a:rPr lang="en-US" dirty="0"/>
              <a:t>Prepare for coding NNs this afternoon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2336-29DC-7DA0-B5E0-2014BFDB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81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1765</Words>
  <Application>Microsoft Macintosh PowerPoint</Application>
  <PresentationFormat>Widescreen</PresentationFormat>
  <Paragraphs>222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Aptos</vt:lpstr>
      <vt:lpstr>Aptos Display</vt:lpstr>
      <vt:lpstr>Arial</vt:lpstr>
      <vt:lpstr>Calibri</vt:lpstr>
      <vt:lpstr>Cambria Math</vt:lpstr>
      <vt:lpstr>Office Theme</vt:lpstr>
      <vt:lpstr>STAT41130: AI for Weather and Climate</vt:lpstr>
      <vt:lpstr>Course Introduction</vt:lpstr>
      <vt:lpstr>Github repo</vt:lpstr>
      <vt:lpstr>About this course</vt:lpstr>
      <vt:lpstr>Who is this course for?</vt:lpstr>
      <vt:lpstr>Structure of course</vt:lpstr>
      <vt:lpstr>PowerPoint Presentation</vt:lpstr>
      <vt:lpstr>Lecture 1: Neural Network Basics</vt:lpstr>
      <vt:lpstr>Learning outcomes</vt:lpstr>
      <vt:lpstr>Foundations of Neural Networks (NNs)</vt:lpstr>
      <vt:lpstr>Neurons</vt:lpstr>
      <vt:lpstr>Networks as compositions</vt:lpstr>
      <vt:lpstr>Dot Products</vt:lpstr>
      <vt:lpstr>Dot product quiz</vt:lpstr>
      <vt:lpstr>PowerPoint Presentation</vt:lpstr>
      <vt:lpstr>Linear Layers</vt:lpstr>
      <vt:lpstr>Matrix Shapes and Rules</vt:lpstr>
      <vt:lpstr>Hands-On: Linear Layer Example</vt:lpstr>
      <vt:lpstr>Can you do these?</vt:lpstr>
      <vt:lpstr>How does this link to weather and climate</vt:lpstr>
      <vt:lpstr>Activation functions</vt:lpstr>
      <vt:lpstr>ReLU – Rectified Linear Unit</vt:lpstr>
      <vt:lpstr>Sigmoid and tanh</vt:lpstr>
      <vt:lpstr>Activation Practice</vt:lpstr>
      <vt:lpstr>Building a simple network</vt:lpstr>
      <vt:lpstr>Manual forward pass</vt:lpstr>
      <vt:lpstr>Quiz Time – Check Your Understanding</vt:lpstr>
      <vt:lpstr>Multi-layered network architecture</vt:lpstr>
      <vt:lpstr>A neural network for weather data</vt:lpstr>
      <vt:lpstr>Common pitfalls</vt:lpstr>
      <vt:lpstr>Group challenge</vt:lpstr>
      <vt:lpstr>Next class: training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Parnell</dc:creator>
  <cp:lastModifiedBy>Andrew Parnell</cp:lastModifiedBy>
  <cp:revision>12</cp:revision>
  <dcterms:created xsi:type="dcterms:W3CDTF">2025-06-18T11:48:55Z</dcterms:created>
  <dcterms:modified xsi:type="dcterms:W3CDTF">2025-06-18T13:54:19Z</dcterms:modified>
</cp:coreProperties>
</file>